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</p:sldIdLst>
  <p:sldSz cx="12193588" cy="6858000"/>
  <p:notesSz cx="6858000" cy="9144000"/>
  <p:embeddedFontLst>
    <p:embeddedFont>
      <p:font typeface="Garamond" panose="02020404030301010803" pitchFamily="18" charset="0"/>
      <p:regular r:id="rId98"/>
      <p:bold r:id="rId99"/>
      <p:italic r:id="rId100"/>
      <p:boldItalic r:id="rId101"/>
    </p:embeddedFont>
    <p:embeddedFont>
      <p:font typeface="Tinos" panose="020B0604020202020204" charset="0"/>
      <p:regular r:id="rId102"/>
      <p:bold r:id="rId103"/>
      <p:italic r:id="rId104"/>
      <p:boldItalic r:id="rId105"/>
    </p:embeddedFont>
    <p:embeddedFont>
      <p:font typeface="Questrial" panose="020B0604020202020204" charset="0"/>
      <p:regular r:id="rId106"/>
    </p:embeddedFon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Raleway" panose="020B0604020202020204" charset="0"/>
      <p:regular r:id="rId111"/>
      <p:bold r:id="rId112"/>
      <p:italic r:id="rId113"/>
      <p:boldItalic r:id="rId1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83108B-B36A-4D53-9F16-48E670F84F00}">
  <a:tblStyle styleId="{6B83108B-B36A-4D53-9F16-48E670F84F0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E7"/>
          </a:solidFill>
        </a:fill>
      </a:tcStyle>
    </a:wholeTbl>
    <a:band1H>
      <a:tcStyle>
        <a:tcBdr/>
        <a:fill>
          <a:solidFill>
            <a:srgbClr val="CFDECC"/>
          </a:solidFill>
        </a:fill>
      </a:tcStyle>
    </a:band1H>
    <a:band1V>
      <a:tcStyle>
        <a:tcBdr/>
        <a:fill>
          <a:solidFill>
            <a:srgbClr val="CFDECC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5.fntdata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6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3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" name="Shape 4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2"/>
          </p:nvPr>
        </p:nvSpPr>
        <p:spPr>
          <a:xfrm>
            <a:off x="-11798300" y="-11796710"/>
            <a:ext cx="11795125" cy="124888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07" name="Shape 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838308" y="1517566"/>
            <a:ext cx="9145200" cy="238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838308" y="3905166"/>
            <a:ext cx="9145200" cy="16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898" y="457200"/>
            <a:ext cx="39327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5183862" y="987425"/>
            <a:ext cx="61730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839898" y="2057400"/>
            <a:ext cx="39327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839898" y="457200"/>
            <a:ext cx="39327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5183862" y="987425"/>
            <a:ext cx="61730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839898" y="2057400"/>
            <a:ext cx="39327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826441" y="1485116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5213877" y="-206988"/>
            <a:ext cx="2412300" cy="91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 rot="5400000">
            <a:off x="7134728" y="1956475"/>
            <a:ext cx="5811900" cy="26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 rot="5400000">
            <a:off x="1800064" y="-596525"/>
            <a:ext cx="5811900" cy="773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794477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  <a:defRPr sz="36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794477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1958" y="1709739"/>
            <a:ext cx="10517100" cy="28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6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1958" y="4589464"/>
            <a:ext cx="105171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579553" y="536068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838308" y="1825625"/>
            <a:ext cx="5182200" cy="43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6173003" y="1825625"/>
            <a:ext cx="5182200" cy="43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839895" y="365125"/>
            <a:ext cx="105171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839898" y="1681163"/>
            <a:ext cx="51585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839898" y="2505075"/>
            <a:ext cx="5158500" cy="36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6173003" y="1681163"/>
            <a:ext cx="51840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6173003" y="2505075"/>
            <a:ext cx="5184000" cy="36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826441" y="1485116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ad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 rotWithShape="1">
          <a:blip r:embed="rId15">
            <a:alphaModFix/>
          </a:blip>
          <a:srcRect l="-29" t="5778" r="557" b="10357"/>
          <a:stretch/>
        </p:blipFill>
        <p:spPr>
          <a:xfrm>
            <a:off x="0" y="0"/>
            <a:ext cx="12192000" cy="6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41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38308" y="365126"/>
            <a:ext cx="10517100" cy="58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826441" y="1485116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826441" y="3180310"/>
            <a:ext cx="9186900" cy="241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265030" y="6108885"/>
            <a:ext cx="1662000" cy="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P3 PRATICAS EM LINGUAGEM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81700" y="92325"/>
            <a:ext cx="832800" cy="832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?ssSourceSiteId=otnp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l="-29" t="5778" r="557" b="10357"/>
          <a:stretch/>
        </p:blipFill>
        <p:spPr>
          <a:xfrm>
            <a:off x="0" y="0"/>
            <a:ext cx="12192000" cy="6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55906" y="0"/>
            <a:ext cx="12192000" cy="6858000"/>
          </a:xfrm>
          <a:prstGeom prst="rect">
            <a:avLst/>
          </a:prstGeom>
          <a:solidFill>
            <a:schemeClr val="dk1">
              <a:alpha val="4941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4232598" y="3052443"/>
            <a:ext cx="6343499" cy="9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A35F"/>
              </a:buClr>
              <a:buSzPct val="25000"/>
              <a:buFont typeface="Questrial"/>
              <a:buNone/>
            </a:pPr>
            <a:r>
              <a:rPr lang="pt-BR" sz="6000" b="1" i="0" u="none" strike="noStrike" cap="none">
                <a:solidFill>
                  <a:srgbClr val="30B1E6"/>
                </a:solidFill>
                <a:latin typeface="Questrial"/>
                <a:ea typeface="Questrial"/>
                <a:cs typeface="Questrial"/>
                <a:sym typeface="Questrial"/>
              </a:rPr>
              <a:t>PROGRAMADOR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440344" y="3977898"/>
            <a:ext cx="5522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250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Questrial"/>
                <a:ea typeface="Questrial"/>
                <a:cs typeface="Questrial"/>
                <a:sym typeface="Questrial"/>
              </a:rPr>
              <a:t>PRÁTICAS DE LINGUAGEM PROGRAMAÇÃO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0202" y="-120732"/>
            <a:ext cx="1971900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 descr="P3 PRATICAS EM LINGUAGE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4150" y="5759841"/>
            <a:ext cx="1155300" cy="11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3º clique no botão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Variáveis de ambiente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2625" y="3460100"/>
            <a:ext cx="54483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4º clique no botão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Novo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nas variáveis do sistema;</a:t>
            </a:r>
          </a:p>
        </p:txBody>
      </p:sp>
      <p:pic>
        <p:nvPicPr>
          <p:cNvPr id="223" name="Shape 223"/>
          <p:cNvPicPr preferRelativeResize="0"/>
          <p:nvPr/>
        </p:nvPicPr>
        <p:blipFill/>
        <p:spPr>
          <a:xfrm>
            <a:off x="3558375" y="3387500"/>
            <a:ext cx="5076900" cy="23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5º preencha o campo: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Nome da variável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com o valor: 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JAVA_HOME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e no campo: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Valor da variável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preencha com o </a:t>
            </a: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caminho do jdk que copiamos anteriormente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</p:txBody>
      </p:sp>
      <p:pic>
        <p:nvPicPr>
          <p:cNvPr id="230" name="Shape 230"/>
          <p:cNvPicPr preferRelativeResize="0"/>
          <p:nvPr/>
        </p:nvPicPr>
        <p:blipFill/>
        <p:spPr>
          <a:xfrm>
            <a:off x="3567112" y="3930112"/>
            <a:ext cx="5057699" cy="21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6º edite a variável de sistema já existente: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Path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’;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2812" y="3589450"/>
            <a:ext cx="508619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6º deve ser acrescentado no fim do campo: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Valor da variável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que já existe o caracter: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caso não exista e após 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acrescente o seguinte texto: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%JAVA_HOME%\bin;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’;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2812" y="3932350"/>
            <a:ext cx="5086199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Testando novamente o Java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Abra o prompt de comando: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 -version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javac -version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Principais aplicativos para desenvolvimento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JEdit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Netbeans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Eclipse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IntelliJ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Notepad++;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Principais aplicativos para desenvolvimento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 que nos facilita no momento do desenvolvimento quando utilizamos um editor de código de uma linguagem ao invés de um bloco de notas: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Identação automática do código;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Facilidade na observação de erros como falta de '}' em uma linha.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Diferenciação de cores em palavras reservadas da linguagem.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Auto-completar palavras, instruções.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Os editores servem apenas para a edição do código mesmo, para as demais tarefas como compilação precisamos de outras ferramentas específicas.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Compiladores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Compilador é um programa que faz a análise do código e transforma esse código em uma outra linguagem mais próxima da linguagem de máquina.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Em java a compilação gera um arquivo intermediário chamado de bytecode (.class), ao invés de um arquivo com o código de máquina.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Durante o processo de compilação conseguimos eliminar diversos erros: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Caracteres inválidos;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Nomes de variáveis, funções e procedimentos inválidos;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Sequência de comandos inválida: ausência de delimitadores '{}';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Tipos e quantidades de parâmetros, retornos de funções, etc.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Interpretadores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Os interpretadores tem a função de traduzir em tempo de execução linha a linha para código de máquina.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Algumas linguagens não possui o compilador, apenas interpretadores tais como: JavaScript, Basic, Perls, etc.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Em linguagens apenas interpretadas, os erros só podem ser visualizados durante a execução do programa.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Apesar de o Java ser uma linguagem compilada, ela também é uma linguagem interpretada, o código .class tem que ser interpretado para a linguagem de máquina.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2454680" y="2300437"/>
            <a:ext cx="3948600" cy="67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INTRODUÇÃO A COMPUTAÇÃO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E SISTEMAS OPERACIONAIS 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451624" y="2114199"/>
            <a:ext cx="3693299" cy="9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TILIZAÇÃO DE CMD 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TERMINAL (COMANDOS NO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WINDOWS E LINUX)</a:t>
            </a:r>
          </a:p>
        </p:txBody>
      </p:sp>
      <p:sp>
        <p:nvSpPr>
          <p:cNvPr id="110" name="Shape 110"/>
          <p:cNvSpPr/>
          <p:nvPr/>
        </p:nvSpPr>
        <p:spPr>
          <a:xfrm>
            <a:off x="4000421" y="946139"/>
            <a:ext cx="857100" cy="6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7997468" y="946139"/>
            <a:ext cx="857100" cy="6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2391864" y="5419143"/>
            <a:ext cx="3938700" cy="67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INSTALAÇÃO E CONFIGURAÇÃO DO JAVA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title" idx="4294967295"/>
          </p:nvPr>
        </p:nvSpPr>
        <p:spPr>
          <a:xfrm>
            <a:off x="7383824" y="4652625"/>
            <a:ext cx="3112800" cy="107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3959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</a:t>
            </a:r>
            <a:br>
              <a:rPr lang="pt-BR" sz="3959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pt-BR" sz="3959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DO MÓDULO</a:t>
            </a:r>
          </a:p>
        </p:txBody>
      </p:sp>
      <p:grpSp>
        <p:nvGrpSpPr>
          <p:cNvPr id="114" name="Shape 114"/>
          <p:cNvGrpSpPr/>
          <p:nvPr/>
        </p:nvGrpSpPr>
        <p:grpSpPr>
          <a:xfrm>
            <a:off x="977525" y="723750"/>
            <a:ext cx="9922133" cy="1381227"/>
            <a:chOff x="18342" y="227181"/>
            <a:chExt cx="8399334" cy="1446917"/>
          </a:xfrm>
        </p:grpSpPr>
        <p:sp>
          <p:nvSpPr>
            <p:cNvPr id="115" name="Shape 115"/>
            <p:cNvSpPr/>
            <p:nvPr/>
          </p:nvSpPr>
          <p:spPr>
            <a:xfrm>
              <a:off x="30667" y="316720"/>
              <a:ext cx="1899000" cy="13086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8342" y="437616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18342" y="437616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Instalação e configuração do Java</a:t>
              </a:r>
            </a:p>
          </p:txBody>
        </p:sp>
        <p:sp>
          <p:nvSpPr>
            <p:cNvPr id="118" name="Shape 118"/>
            <p:cNvSpPr/>
            <p:nvPr/>
          </p:nvSpPr>
          <p:spPr>
            <a:xfrm>
              <a:off x="2216897" y="343217"/>
              <a:ext cx="1899000" cy="13086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024883" y="303377"/>
              <a:ext cx="21465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2118401" y="227181"/>
              <a:ext cx="20529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Principais aplicativos para desenvolvimento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4470678" y="365499"/>
              <a:ext cx="1899000" cy="1308599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4369819" y="707477"/>
              <a:ext cx="1899000" cy="6020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4369819" y="707477"/>
              <a:ext cx="1899000" cy="602099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Comentário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6518676" y="343217"/>
              <a:ext cx="1898999" cy="1308600"/>
            </a:xfrm>
            <a:prstGeom prst="roundRect">
              <a:avLst>
                <a:gd name="adj" fmla="val 16667"/>
              </a:avLst>
            </a:prstGeom>
            <a:solidFill>
              <a:srgbClr val="81DCF9">
                <a:alpha val="2471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509407" y="724433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6509407" y="724433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Tipos de dados</a:t>
              </a:r>
            </a:p>
          </p:txBody>
        </p:sp>
      </p:grpSp>
      <p:grpSp>
        <p:nvGrpSpPr>
          <p:cNvPr id="127" name="Shape 127"/>
          <p:cNvGrpSpPr/>
          <p:nvPr/>
        </p:nvGrpSpPr>
        <p:grpSpPr>
          <a:xfrm>
            <a:off x="955850" y="2621857"/>
            <a:ext cx="9927824" cy="1338208"/>
            <a:chOff x="13640" y="285417"/>
            <a:chExt cx="8404152" cy="1401853"/>
          </a:xfrm>
        </p:grpSpPr>
        <p:sp>
          <p:nvSpPr>
            <p:cNvPr id="128" name="Shape 128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3639" y="480672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13639" y="480672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Utilização de variáveis e constantes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 txBox="1"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Estrutura de </a:t>
              </a: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controle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4308830" y="339070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4283141" y="650464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4283141" y="650464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Estrutura de repetição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6461192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81DCF9">
                <a:alpha val="2471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451642" y="705485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6451642" y="705485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Vetor</a:t>
              </a:r>
            </a:p>
          </p:txBody>
        </p:sp>
      </p:grpSp>
      <p:sp>
        <p:nvSpPr>
          <p:cNvPr id="140" name="Shape 140"/>
          <p:cNvSpPr/>
          <p:nvPr/>
        </p:nvSpPr>
        <p:spPr>
          <a:xfrm>
            <a:off x="979167" y="4470128"/>
            <a:ext cx="2310900" cy="1287000"/>
          </a:xfrm>
          <a:prstGeom prst="roundRect">
            <a:avLst>
              <a:gd name="adj" fmla="val 16667"/>
            </a:avLst>
          </a:prstGeom>
          <a:solidFill>
            <a:srgbClr val="0989B1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521090" y="4935788"/>
            <a:ext cx="1966800" cy="352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Matriz</a:t>
            </a:r>
          </a:p>
        </p:txBody>
      </p:sp>
      <p:sp>
        <p:nvSpPr>
          <p:cNvPr id="142" name="Shape 142"/>
          <p:cNvSpPr/>
          <p:nvPr/>
        </p:nvSpPr>
        <p:spPr>
          <a:xfrm>
            <a:off x="2391864" y="12935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43" name="Shape 143"/>
          <p:cNvSpPr/>
          <p:nvPr/>
        </p:nvSpPr>
        <p:spPr>
          <a:xfrm>
            <a:off x="5003638" y="10649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44" name="Shape 144"/>
          <p:cNvSpPr/>
          <p:nvPr/>
        </p:nvSpPr>
        <p:spPr>
          <a:xfrm>
            <a:off x="7487719" y="12935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145" name="Shape 145"/>
          <p:cNvSpPr/>
          <p:nvPr/>
        </p:nvSpPr>
        <p:spPr>
          <a:xfrm>
            <a:off x="10024925" y="12935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46" name="Shape 146"/>
          <p:cNvSpPr/>
          <p:nvPr/>
        </p:nvSpPr>
        <p:spPr>
          <a:xfrm>
            <a:off x="2391864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147" name="Shape 147"/>
          <p:cNvSpPr/>
          <p:nvPr/>
        </p:nvSpPr>
        <p:spPr>
          <a:xfrm>
            <a:off x="4927438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sp>
        <p:nvSpPr>
          <p:cNvPr id="148" name="Shape 148"/>
          <p:cNvSpPr/>
          <p:nvPr/>
        </p:nvSpPr>
        <p:spPr>
          <a:xfrm>
            <a:off x="7487719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149" name="Shape 149"/>
          <p:cNvSpPr/>
          <p:nvPr/>
        </p:nvSpPr>
        <p:spPr>
          <a:xfrm>
            <a:off x="10024925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150" name="Shape 150"/>
          <p:cNvSpPr/>
          <p:nvPr/>
        </p:nvSpPr>
        <p:spPr>
          <a:xfrm>
            <a:off x="2445106" y="4971100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</a:p>
        </p:txBody>
      </p:sp>
      <p:sp>
        <p:nvSpPr>
          <p:cNvPr id="151" name="Shape 151"/>
          <p:cNvSpPr/>
          <p:nvPr/>
        </p:nvSpPr>
        <p:spPr>
          <a:xfrm>
            <a:off x="3471499" y="4457236"/>
            <a:ext cx="2310900" cy="1287000"/>
          </a:xfrm>
          <a:prstGeom prst="roundRect">
            <a:avLst>
              <a:gd name="adj" fmla="val 16667"/>
            </a:avLst>
          </a:prstGeom>
          <a:solidFill>
            <a:srgbClr val="0099FF">
              <a:alpha val="749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3458331" y="4528209"/>
            <a:ext cx="19668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Programação estruturada ou modular</a:t>
            </a:r>
          </a:p>
        </p:txBody>
      </p:sp>
      <p:sp>
        <p:nvSpPr>
          <p:cNvPr id="153" name="Shape 153"/>
          <p:cNvSpPr/>
          <p:nvPr/>
        </p:nvSpPr>
        <p:spPr>
          <a:xfrm>
            <a:off x="4723646" y="4959871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Escrevendo seu 1º programa em java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Copie o trecho de código abaixo e salve o arquivo com o nome: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OlaMundo.java</a:t>
            </a: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 class OlaMundo {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public static void main(String args[]) {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	System.out.println(“Ola turma!”);</a:t>
            </a:r>
          </a:p>
          <a:p>
            <a:pPr marL="4800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}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Compilação e execução no Java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Utilizando o prompt de comando, acesse o local no qual você salvou seu arquivo .java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Compilação: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javac OlaMundo.java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Execução: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 OlaMundo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1295400" y="677852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Comentários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295400" y="1837001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Ocasionalmente precisamos documentar instruções do desenvolvimento, para que outros programadores saibam o que está sendo feito em determinados módulos.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Temos 2 tipos de comentários: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Comentários inline '//':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// A linha toda é comentada.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Comentários Multiline '/* */':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/* Múltiplas linhas para comentário,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   Utilizado para textos longos.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*/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aramond"/>
              <a:buNone/>
            </a:pPr>
            <a:endParaRPr sz="24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1295400" y="677852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Comentários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1295400" y="1837001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Especificamente em Java, podemos criar o JavaDoc, que são comentários que depois podemos gerar um arquivo com uma documentação de nossas classes.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/**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Tudo que eu digitar aqui dentro será depois gerado um arquivo.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*/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javadoc src/* -d Docs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Project → Generate Javadoc... → seleciono o java doc dentro do bin do java e mando exportar.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2</a:t>
            </a:r>
          </a:p>
        </p:txBody>
      </p:sp>
      <p:grpSp>
        <p:nvGrpSpPr>
          <p:cNvPr id="304" name="Shape 304"/>
          <p:cNvGrpSpPr/>
          <p:nvPr/>
        </p:nvGrpSpPr>
        <p:grpSpPr>
          <a:xfrm>
            <a:off x="1589332" y="2414468"/>
            <a:ext cx="8408242" cy="2414030"/>
            <a:chOff x="0" y="285417"/>
            <a:chExt cx="8408242" cy="2414030"/>
          </a:xfrm>
        </p:grpSpPr>
        <p:sp>
          <p:nvSpPr>
            <p:cNvPr id="305" name="Shape 305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 txBox="1"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4308830" y="339070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4234303" y="5392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4234303" y="5392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213350" tIns="213350" rIns="21335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 rot="10800000" flipH="1">
              <a:off x="3950226" y="2224248"/>
              <a:ext cx="1956600" cy="475200"/>
            </a:xfrm>
            <a:prstGeom prst="roundRect">
              <a:avLst>
                <a:gd name="adj" fmla="val 16667"/>
              </a:avLst>
            </a:prstGeom>
            <a:solidFill>
              <a:schemeClr val="lt2">
                <a:alpha val="2471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451642" y="48727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6451642" y="48727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317" name="Shape 317"/>
          <p:cNvSpPr/>
          <p:nvPr/>
        </p:nvSpPr>
        <p:spPr>
          <a:xfrm>
            <a:off x="4962369" y="2967334"/>
            <a:ext cx="10260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18" name="Shape 318"/>
          <p:cNvSpPr/>
          <p:nvPr/>
        </p:nvSpPr>
        <p:spPr>
          <a:xfrm>
            <a:off x="7129925" y="2967334"/>
            <a:ext cx="10260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grpSp>
        <p:nvGrpSpPr>
          <p:cNvPr id="319" name="Shape 319"/>
          <p:cNvGrpSpPr/>
          <p:nvPr/>
        </p:nvGrpSpPr>
        <p:grpSpPr>
          <a:xfrm>
            <a:off x="3555537" y="2316033"/>
            <a:ext cx="2146500" cy="1056977"/>
            <a:chOff x="2024883" y="303377"/>
            <a:chExt cx="2146500" cy="1056977"/>
          </a:xfrm>
        </p:grpSpPr>
        <p:sp>
          <p:nvSpPr>
            <p:cNvPr id="320" name="Shape 320"/>
            <p:cNvSpPr/>
            <p:nvPr/>
          </p:nvSpPr>
          <p:spPr>
            <a:xfrm>
              <a:off x="2024883" y="303377"/>
              <a:ext cx="21465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024883" y="655654"/>
              <a:ext cx="21465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Tipos de dados</a:t>
              </a:r>
            </a:p>
          </p:txBody>
        </p:sp>
      </p:grpSp>
      <p:sp>
        <p:nvSpPr>
          <p:cNvPr id="322" name="Shape 322"/>
          <p:cNvSpPr txBox="1"/>
          <p:nvPr/>
        </p:nvSpPr>
        <p:spPr>
          <a:xfrm>
            <a:off x="5695035" y="2584886"/>
            <a:ext cx="2146500" cy="7047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Utilização de variáveis e constantes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dados, constantes e variáveis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guardar as informações que serão processadas durante a execução do programa, é necessário reservar espaços na memória do computador (variáveis).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 são espaços de memória alocados para guardar informações obtidas pelo usuário ou pelo próprio computador.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valores das variáveis podem ser alterados várias vezes.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Há momentos que essa informação não deve ser alterada, nesse caso chamamos essa variável de constante.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dados, constantes e variáveis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codigo = 5; //Certo? Errado?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 codigo = 10;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codigo = 20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realizar a utilização de variáveis ou constantes, precisamos primeiro declarar elas.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trabalharemos com informações diferentes, não apenas valores inteiros, reais, literais, etc, necessitados da definição de um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tipo de dado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dados, constantes e variáveis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definição do tipo de dado, precisa primeiramente saber quais serão os dados armazena</a:t>
            </a:r>
            <a:r>
              <a:rPr lang="pt-BR" sz="2400"/>
              <a:t>dos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</a:t>
            </a:r>
            <a:r>
              <a:rPr lang="pt-BR" sz="2400"/>
              <a:t>t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variável.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das razões para utilizarmos o tipo de dado é a otimização do uso de memória.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Numérico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Inteiro: 100; 200; 20; 30; 1.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Real: 10,7; 200,0; 0,06.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Literal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Valores alfanuméricos, em forma de texto: “100,5”, “Hoje o dia está lindo.”; “R$10,00”; “10 Reais.”.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Lógico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Armazena valores do tipo: “Verdadeiro” e “Falso”.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3" name="Shape 353"/>
          <p:cNvGraphicFramePr/>
          <p:nvPr/>
        </p:nvGraphicFramePr>
        <p:xfrm>
          <a:off x="2076450" y="2980767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{6B83108B-B36A-4D53-9F16-48E670F84F00}</a:tableStyleId>
              </a:tblPr>
              <a:tblGrid>
                <a:gridCol w="8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Tipo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Memória consumida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Mínimo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Máximo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 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-128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127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short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2 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-32.768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32.767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4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-2.147.483.648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2.147.483.647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long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8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-9.223.372.036.854.775.808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9.223.372.036.854.775.807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4" name="Shape 354"/>
          <p:cNvSpPr/>
          <p:nvPr/>
        </p:nvSpPr>
        <p:spPr>
          <a:xfrm>
            <a:off x="1993319" y="2279441"/>
            <a:ext cx="21018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Tipos inteiros: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1</a:t>
            </a:r>
          </a:p>
        </p:txBody>
      </p:sp>
      <p:grpSp>
        <p:nvGrpSpPr>
          <p:cNvPr id="159" name="Shape 159"/>
          <p:cNvGrpSpPr/>
          <p:nvPr/>
        </p:nvGrpSpPr>
        <p:grpSpPr>
          <a:xfrm>
            <a:off x="2559150" y="2299579"/>
            <a:ext cx="8408242" cy="1516741"/>
            <a:chOff x="0" y="170529"/>
            <a:chExt cx="8408242" cy="1516741"/>
          </a:xfrm>
        </p:grpSpPr>
        <p:sp>
          <p:nvSpPr>
            <p:cNvPr id="160" name="Shape 160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0" y="1705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Instalação e configuração do Java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08830" y="339070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234303" y="5392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6451642" y="48727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4310503" y="6154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177800" tIns="177800" rIns="1778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Garamond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Comentários</a:t>
              </a:r>
            </a:p>
          </p:txBody>
        </p:sp>
      </p:grpSp>
      <p:sp>
        <p:nvSpPr>
          <p:cNvPr id="168" name="Shape 168"/>
          <p:cNvSpPr txBox="1"/>
          <p:nvPr/>
        </p:nvSpPr>
        <p:spPr>
          <a:xfrm>
            <a:off x="4595200" y="2299575"/>
            <a:ext cx="2181600" cy="7260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Principais aplicativos para desenvolvimento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025600" y="28929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3892000" y="28929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235400" y="28929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3</a:t>
            </a: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1993319" y="2279441"/>
            <a:ext cx="17763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Tipos reais:</a:t>
            </a:r>
          </a:p>
        </p:txBody>
      </p:sp>
      <p:graphicFrame>
        <p:nvGraphicFramePr>
          <p:cNvPr id="362" name="Shape 362"/>
          <p:cNvGraphicFramePr/>
          <p:nvPr/>
        </p:nvGraphicFramePr>
        <p:xfrm>
          <a:off x="1993319" y="2965516"/>
          <a:ext cx="3000000" cy="2999999"/>
        </p:xfrm>
        <a:graphic>
          <a:graphicData uri="http://schemas.openxmlformats.org/drawingml/2006/table">
            <a:tbl>
              <a:tblPr firstRow="1" firstCol="1" bandRow="1">
                <a:noFill/>
                <a:tableStyleId>{6B83108B-B36A-4D53-9F16-48E670F84F00}</a:tableStyleId>
              </a:tblPr>
              <a:tblGrid>
                <a:gridCol w="61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9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Tipo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Memória consumida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Mínimo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Máximo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Precisão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float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4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-3,4028E + 38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3,4028E + 38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6 -7 dígitos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double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8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-1,7976E + 308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1,7976E + 308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15 dígitos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1296187" y="1862560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literais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tipo </a:t>
            </a:r>
            <a:r>
              <a:rPr lang="pt-BR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ocupa 2 bytes, o que torna o Java ideal para programar em línguas que utilizam caracteres diferentes do padrão ASCII.</a:t>
            </a: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padrão ASCII utiliza apenas um byte que fornece 256 letras diferentes, mas o padrão utilizado em Java (ISO) nos dá a possibilidade de até 65.536 caracteres diferentes.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permite que seja armazenado um único caractere (letra, símbolo, etc).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literais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utilização de um conjunto de caracteres (palavras, frases, etc), deve-se utilizar a </a:t>
            </a:r>
            <a:r>
              <a:rPr lang="pt-BR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3716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 letra = ‘Palavra’; //esta correto isso?</a:t>
            </a:r>
          </a:p>
          <a:p>
            <a:pPr marL="13716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 palavra = “Teste”;</a:t>
            </a:r>
          </a:p>
          <a:p>
            <a:pPr marL="13716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char letraCorreta = ‘A’;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Outro detalhe importante, quando utilizamos String, o conteúdo armazenado nessa variável fica entre aspas duplas (“”) já quando utilizamos char, o conteúdo fica entre aspas simples (‘’).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 lógico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tipo de dado boolean nos permite armazenar apenas 2 valores true ou false (Verdadeiro/Falso).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esse tipo de dados podemos armazena</a:t>
            </a:r>
            <a:r>
              <a:rPr lang="pt-BR" sz="2400"/>
              <a:t>r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valores lógicos sendo possível esses valores serem resultantes de expressões lógicas.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 isFeminino = true;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 isPar = 4%2 == 0;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Além dos tipos primitivos que vimos anteriormente, podemos criar nossos próprios tipos de dados, são chamadas estruturas de dados, ou tipos de dados compostos.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1296187" y="1800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Constantes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Constante como o próprio nome já diz, é algo constante, fixo que não pode ser alterado.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 valor não poderá ser alterado durante a execução do sistema.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Maior idade no Brasil hoje é 18 anos, esse valor durante a execução do sistema não deve ser alterado em momento algum.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int MAIOR_IDADE = 18;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boolean IS_ATIVO = true;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String PESSOA_FISICA = “PF”;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char SEXO_FEMININO = ‘F’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 contrário das constantes, as variáveis podem ser alteradas durante a execução do programa, isso é normal acontecer.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double saldo = 200.00;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int qtd = 10;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 i</a:t>
            </a:r>
            <a:r>
              <a:rPr lang="pt-BR" sz="2400" b="1">
                <a:solidFill>
                  <a:srgbClr val="2A4F1C"/>
                </a:solidFill>
              </a:rPr>
              <a:t>s</a:t>
            </a: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Feminino = true;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char tipoEmpresa = ‘F’;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 nome = “Maria”;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Saldo = 1000.00;</a:t>
            </a: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guardar as informações que serão processadas durante a execução do programa, é necessário reservar espaços de memória no computador (variáveis).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 são espaços de memória alocados para guardar informações obtidas pelo próprio computador ou pelo usuário.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Essa variável pode ser alterada várias vezes, seja decorrente a cálculos feitos pelo sistema, ou pelo usuário que alterou o valor.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Há casos em que essa informação não deve ser alterada, nesse caso chamamos essa variável de constante.</a:t>
            </a: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utilizar variáveis ou constantes, precisamos primeiro declarar elas.</a:t>
            </a:r>
          </a:p>
          <a:p>
            <a:pPr marL="2743200" marR="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 codigo = 10;</a:t>
            </a:r>
          </a:p>
          <a:p>
            <a:pPr marL="2743200" marR="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codigo = 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iremos trabalhar com dados diferente não apenas valores inteiros, necessitados da definição de um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tipo de dado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definição do tipo de dado, precisa primeiramente saber quais dados serão armazena</a:t>
            </a:r>
            <a:r>
              <a:rPr lang="pt-BR" sz="2400"/>
              <a:t>dos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</a:t>
            </a:r>
            <a:r>
              <a:rPr lang="pt-BR" sz="2400"/>
              <a:t>t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variável.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das razões para utilizarmos o tipo de dado é a otimização do uso de memória.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nomes das variáveis (identificadores) são muito importantes para o entendimento do programa durante o desenvolvimento.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muito importante que os nomes das variáveis sejam sempre o mais claro possível.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Nome de uma variável que irá armazenar o nome de uma empresa: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 nome;</a:t>
            </a: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	Sring nomeEmpresa;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Instalação e configuração do Java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80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5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Instalar o Java? Para que? Já tenho o Java instalado.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 java que temos instalado em nossas máquinas é a JVM (Java Virtual Machine);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 JVM é o interpretador Java que é chamado sempre que mandamos executar alguma aplicação em Java;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Módulo de segurança dos bancos;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Sim, precisamos instalar o Java (JDK), sem ele não conseguimos desenvolver em Java;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É através dele que realizamos a compilação do nosso código e a execução;</a:t>
            </a: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é uma linguagem case-sensitive, o que é isso?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diferencia as letras maiúsculas e minúsculas.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					String datadecriacao;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String dataDeCriacao;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String DataDeCricao;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String datadeCriacao;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String dataDecricao;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Desta forma devemos ter muito cuidado quando definimos nossos identificadores.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Nos identificadores é</a:t>
            </a: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permitido a utilização de: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Letras de A a Z (maiúsculas e minúsculas).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_ (underline)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$ (cifrão)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Números de 0 a 9, somente após o 2º caractere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exemploResidencial		dataDeNascimento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contador1					STATUS_RESERVA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_valor							PF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$salario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identificadores podem ter 1 ou mais caractere.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Devem iniciar com uma letra.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podem ter espaços em branco no meio do nome;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Devem ser o mais claro possível em relação a função que terão na variável ou constante.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295400" y="373060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Palavras reservadas do Java</a:t>
            </a: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7969" y="1531775"/>
            <a:ext cx="8776200" cy="46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Recebendo dados do usuário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No mundo real grande parte dos valores das variáveis são informados pelos usuários.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Além dos dados vindos dos usuário, obtermos os valores através de: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Banco de dados.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Serviços de internet.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Bibliotecas de programas.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Lendo dados do teclado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Existem 2 forma mais simples de obtermos dados do usuário pelo teclado: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Scanner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(Prompt de comando)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JOtionPane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(Janelinha com interface gráfica)</a:t>
            </a: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1295400" y="400752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Sacanner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191490" y="1207912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Import java.util.Scanner;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public class ExemploTeclado {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public static void main(String args[]) {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String nome;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byte idade;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int numero;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boolean cadastrado;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Scanner teclado = new Scanner(System.in);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System.out.println(“Entre com o seu nome: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nome = teclado.nextLine();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System.out.println(“Entre com a sua idade: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idade = teclado.nextByte();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System.out.println(“Entre com o valor do emprestimo: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numero = teclado.nextInt();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System.out.println(“Tem casa própria?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cadastrado = teclado.nextBoolean();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/>
        </p:nvSpPr>
        <p:spPr>
          <a:xfrm>
            <a:off x="1295400" y="48388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JOptionPane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191490" y="1595851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import javax.swing.JOptionPane;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public class ExemploTecladoJOptionPane {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public static void main(String args[]) {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String nome = JOptionPane.showInputDialog("Entre com o seu nome: ");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char sexo = JOptionPane.showInputDialog("Entre com o seu sexo(F/M): ").charAt(0);	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byte idade = Byte.parseByte(JOptionPane.showInputDialog("Entre com a sua idade: "));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int numero = Integer.parseInt(JOptionPane.showInputDialog("Entre com o valor do emprestimo: "));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JOptionPane.showMessageDialog(null, "Nome: " + nome 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				+ "\nIdade: " + idade 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				+ “\nSexo: ” + sexo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					+ "\nEmpréstimo: " + numero);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Implemente um programa para calcular a área de um trapézio, onde: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a = altura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 = base menor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 = base maior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área = (a . (b + B)) / 2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Faça o programa acima calcular utilizando valores reais e depois imprimir na tela duas informações: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Valor exato da área.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Valor arredondado para inteiro.</a:t>
            </a: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 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Obter o salário de 5 funcionários e informar a média salarial dos funcionários.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receba o valor do produto e o percentual de aumento que esse produto terá.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aramond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programa para determinar o consumo médio de um automóvel sendo fornecida a distância total percorrida pelo automóvel e o total de combustível gasto</a:t>
            </a:r>
            <a:r>
              <a:rPr lang="pt-BR" sz="1000">
                <a:solidFill>
                  <a:srgbClr val="404040"/>
                </a:solidFill>
                <a:highlight>
                  <a:srgbClr val="FFFFFF"/>
                </a:highlight>
              </a:rPr>
              <a:t>.</a:t>
            </a: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80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5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Faça o download no seguinte link: </a:t>
            </a:r>
            <a:r>
              <a:rPr lang="pt-BR" sz="2400" b="1" i="0" u="sng" strike="noStrike" cap="none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java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Selecione a opção: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Accept License Agreement</a:t>
            </a: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Verifique a versão do seu windows 32 bits(x86) ou 64 bits (x64);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Selecione a versão desejada e clique no link na coluna Download;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Download do Java</a:t>
            </a: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 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programa que leia o nome de um vendedor, o seu salário fixo e o total de vendas efetuadas por ele no mês (em dinheiro). Sabendo que este vendedor ganha 15% de comissão sobre suas vendas efetuadas, informar o seu nome, o salário fixo e salário no final do mês. 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programa que leia o nome de um aluno e as notas das três provas que ele obteve no semestre. No final informar o nome do aluno e a sua média.</a:t>
            </a: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 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 startAt="8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uma programa em que leia dois valores para as variáveis A e B, e efetuar as trocas dos valores de forma que a variável A passe a possuir o valor da variável B e a variável B passe a possuir o valor da variável A. Apresentar os valores trocados.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 startAt="8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Ler uma temperatura em graus Celsius e apresentá-la convertida em graus Fahrenheit. A fórmula de conversão é: F=(9*C+160) / 5, sendo F a temperatura em Fahrenheit e C a temperatura em Celsius. </a:t>
            </a: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/>
        </p:nvSpPr>
        <p:spPr>
          <a:xfrm>
            <a:off x="1295400" y="855883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</a:p>
        </p:txBody>
      </p:sp>
      <p:grpSp>
        <p:nvGrpSpPr>
          <p:cNvPr id="494" name="Shape 494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495" name="Shape 495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066469" y="360367"/>
              <a:ext cx="26475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 i="0" u="none" strike="noStrike" cap="none">
                  <a:latin typeface="Questrial"/>
                  <a:ea typeface="Questrial"/>
                  <a:cs typeface="Questrial"/>
                  <a:sym typeface="Questrial"/>
                </a:rPr>
                <a:t>Estrutura de Controle</a:t>
              </a:r>
            </a:p>
          </p:txBody>
        </p:sp>
        <p:sp>
          <p:nvSpPr>
            <p:cNvPr id="501" name="Shape 501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 txBox="1"/>
            <p:nvPr/>
          </p:nvSpPr>
          <p:spPr>
            <a:xfrm>
              <a:off x="5446851" y="21401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lnSpc>
                  <a:spcPct val="90000"/>
                </a:lnSpc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   Desvio condicional composto</a:t>
              </a:r>
            </a:p>
          </p:txBody>
        </p:sp>
      </p:grpSp>
      <p:sp>
        <p:nvSpPr>
          <p:cNvPr id="504" name="Shape 504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5" name="Shape 505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3748574" y="44234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Desvio condicional Simples</a:t>
            </a:r>
          </a:p>
        </p:txBody>
      </p:sp>
      <p:sp>
        <p:nvSpPr>
          <p:cNvPr id="507" name="Shape 507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simples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Uma estrutura de decisão (condicional ou de seleção) nos permite a execução de determinadas instruções caso uma condição seja satisfatória ou não.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Essas condições são representadas por expressões lógicas: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if (nota &gt; 7)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Devemos utilizar estruturas de decisão, sempre que nos depararmos com mais de uma possibilidade de ação.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Veremos daqui para frente que grande partes dos programas necessitam de estruturas condicionais.</a:t>
            </a: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simples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Nessa estrutura condicional, a execução de determinadas instruções dependem de um teste prévio.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Se a condição, que é uma expressão lógica for verdadeira, o conjunto de instruções deve ser executado, caso contrário, o conjunto de instruções é ignorado.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 sintaxe para a estrutura condicional simples em Java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if (&lt;expressão boolean OU valor booleano&gt;)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 do bloco “verdadeiro”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simples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class ExemploCondicaoSimples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int idade = 18;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if(idade &gt;= 18)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System.out.println(“Maior de idade”);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System.out.println(“Fim do programa”);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composta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Essa estrutura é para os casos em que precisamos executar determinadas instruções caso a condição seja verdadeira, e outras instruções caso seja falsa.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 sintaxe para a estrutura condicional composta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if (&lt;expressão boolean OU valor booleano&gt;)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 do bloco “verdadeiro”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 else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 do bloco “falso”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1295400" y="5254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composta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191490" y="15958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class ExemploCondicaoComposta {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int idade = 18;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if(idade &gt;= 18)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System.out.println(“Maior de idade”);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 else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System.out.println(“Menor de idade”);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System.out.println(“Fim do programa”);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3 valores e diga qual o maior valor entre eles e qual o menor valor entre eles.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 ano e diga se esse ano é bissexto ou não. Sabe-se que a fórmula para saber se um ano é bissexto é a seguinte: </a:t>
            </a:r>
            <a:r>
              <a:rPr lang="pt-BR" sz="2400" b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ano%4 == 0 &amp;&amp; ano%100 != 0 || ano%400 == 0</a:t>
            </a: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uma letra: F (Feminino) ou M (Masculino). Após obter a letra, escrevana tela Feminino se a pessoa digitou a letra F, e Masculino e a pessoa digitou a letra M.</a:t>
            </a:r>
          </a:p>
          <a:p>
            <a:pPr marL="4572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Garamond"/>
              <a:buAutoNum type="arabicPeriod"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Faça um programa que obtenha uma letra e informe na tela se essa letra é uma vogal ou uma consoante.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Faça um programa que leia o preço de 1 produto de 3 lojas diferentes e mostre na tela qual das lojas você deveria comprar o produto.</a:t>
            </a: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leia 3 números e apresente-os em ordem crescente.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leia 3 notas, e calcule a média e apresente: Aprovado, caso a média seja maior do que 7 e Reprovado, caso a nota seja menor do que 7.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 startAt="6"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Faça um programa que receba a idade de uma pessoa e mostre na saída em qual categoria ela se encontra:</a:t>
            </a:r>
          </a:p>
          <a:p>
            <a:pPr marL="2743200" lvl="0" indent="387350" rtl="0">
              <a:spcBef>
                <a:spcPts val="0"/>
              </a:spcBef>
              <a:buSzPct val="45833"/>
              <a:buNone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10-14 - infantil</a:t>
            </a:r>
          </a:p>
          <a:p>
            <a:pPr marL="2743200" lvl="0" indent="387350" rtl="0">
              <a:spcBef>
                <a:spcPts val="0"/>
              </a:spcBef>
              <a:buSzPct val="45833"/>
              <a:buNone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15-17 - juvenil</a:t>
            </a:r>
          </a:p>
          <a:p>
            <a:pPr marL="2743200" lvl="0" indent="387350" rtl="0">
              <a:spcBef>
                <a:spcPts val="0"/>
              </a:spcBef>
              <a:buSzPct val="45833"/>
              <a:buNone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18-25 - adulto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Instalação do Java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 instalação é bem simples, não precisa ser configurado nada, apenas seguir as orientações de instalação.</a:t>
            </a:r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9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programa que pergunte o preço de um produto e em quantas vezes irá ser pago o produto.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			0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20% de desconto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			1 até 5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5% de acréscimo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			6 até 10 = 15% de acréscimo</a:t>
            </a: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1295400" y="855883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</a:p>
        </p:txBody>
      </p:sp>
      <p:grpSp>
        <p:nvGrpSpPr>
          <p:cNvPr id="561" name="Shape 561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562" name="Shape 562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066469" y="360367"/>
              <a:ext cx="26475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 i="0" u="none" strike="noStrike" cap="none">
                  <a:latin typeface="Questrial"/>
                  <a:ea typeface="Questrial"/>
                  <a:cs typeface="Questrial"/>
                  <a:sym typeface="Questrial"/>
                </a:rPr>
                <a:t>Estrutura de Controle</a:t>
              </a:r>
            </a:p>
          </p:txBody>
        </p:sp>
        <p:sp>
          <p:nvSpPr>
            <p:cNvPr id="568" name="Shape 568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 txBox="1"/>
            <p:nvPr/>
          </p:nvSpPr>
          <p:spPr>
            <a:xfrm>
              <a:off x="5446851" y="21401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latin typeface="Questrial"/>
                  <a:ea typeface="Questrial"/>
                  <a:cs typeface="Questrial"/>
                  <a:sym typeface="Questrial"/>
                </a:rPr>
                <a:t>Tomada de decisão por seleção</a:t>
              </a:r>
            </a:p>
          </p:txBody>
        </p:sp>
      </p:grpSp>
      <p:sp>
        <p:nvSpPr>
          <p:cNvPr id="571" name="Shape 571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72" name="Shape 572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748574" y="44234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  Desvio condicional encadeado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</a:pPr>
            <a:endParaRPr sz="1800" b="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encadeado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As estruturas condicionais podem ser encadeadas, ou seja, podemos colocar outras estruturas condicionais dentro de uma estrutura “Se” ou “Senão”.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 sintaxe para a estrutura condicional encadeada em Java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if (&lt;expressão boolean OU valor booleano&gt;)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 do bloco “verdadeiro”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if(&lt;expressão boolean OU valor booleano&gt;)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solidFill>
                  <a:srgbClr val="FF0000"/>
                </a:solidFill>
              </a:rPr>
              <a:t>// instruções do bloco “verdadeiro dentro de outro bloco verdadeiro”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 else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 do bloco “falso”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encadeado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public class ExemploCondicoesAninhadas {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int x = 7;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if(x + 5 &gt; 0)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if(x &gt; 0) {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System.out.println(“positivo”);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 else {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System.out.println(“negativo”);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System.out.println(“Soma maior”);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 else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System.out.println(“Soma menor”);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System.out.println(“Fim do programa”);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Tomada de decisão por seleção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191490" y="2434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Quando temos várias condições para uma mesma variável do programa, ao invés de encadear estruturas condicionais, podemos utilizar uma outra estrutura para fazer múltiplas verificações.</a:t>
            </a: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/>
        </p:nvSpPr>
        <p:spPr>
          <a:xfrm>
            <a:off x="1295400" y="5254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Tomada de decisão por seleção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1191490" y="15958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 sintaxe para a tomada de decisão por seleção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switch (&lt;variável&gt;)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case &lt;valor&gt; :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break;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case &lt;valor&gt; :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break;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default: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>
            <a:off x="1295400" y="5254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Tomada de decisão por seleção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public class ExemploSelecaoMultipla {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int x = 2;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switch (x) {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case 0: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0”);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break;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case 1: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1”);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break;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case 2: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2”);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break;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default: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inválida”);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}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Um funcionário irá receber um aumento de acordo com o seu plano 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trabalho, de acordo com a tabela abaixo: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Plano 		Aumento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A 			10%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B 			15%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C 			20%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leia o plano de trabalho e o salário atual de um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funcionário e calcula e imprime o seu novo salário. Use o comando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switch.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leia um número entre 0 e 10, e escreva este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número por extenso. Use o comando switch.</a:t>
            </a:r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Crie</a:t>
            </a:r>
            <a:r>
              <a:rPr lang="pt-BR" sz="10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uma calculadora usando a instrução SWITCH, que pergunte qual das operações básicas quer fazer (+, -, * e /), em seguida peça os dois números e mostre o resultado da operação matemática entre eles.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 número de 0 até 5 e escreva ess número por extenso.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 número de 1 até 12 e retorne o mês e a quantidade de dias que esse número representa. Lembre-se dos anos bissextos (Fevereiro possui 29 dias).</a:t>
            </a:r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1295400" y="855883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</a:p>
        </p:txBody>
      </p:sp>
      <p:grpSp>
        <p:nvGrpSpPr>
          <p:cNvPr id="622" name="Shape 622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623" name="Shape 623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66469" y="360367"/>
              <a:ext cx="26475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 i="0" u="none" strike="noStrike" cap="none">
                  <a:latin typeface="Questrial"/>
                  <a:ea typeface="Questrial"/>
                  <a:cs typeface="Questrial"/>
                  <a:sym typeface="Questrial"/>
                </a:rPr>
                <a:t>Estrutura de </a:t>
              </a:r>
              <a:r>
                <a:rPr lang="pt-BR" sz="2400">
                  <a:latin typeface="Questrial"/>
                  <a:ea typeface="Questrial"/>
                  <a:cs typeface="Questrial"/>
                  <a:sym typeface="Questrial"/>
                </a:rPr>
                <a:t>Repetição</a:t>
              </a:r>
            </a:p>
          </p:txBody>
        </p:sp>
        <p:sp>
          <p:nvSpPr>
            <p:cNvPr id="629" name="Shape 629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5446851" y="21401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Repetição com interrupção no fim</a:t>
              </a:r>
            </a:p>
          </p:txBody>
        </p:sp>
      </p:grpSp>
      <p:sp>
        <p:nvSpPr>
          <p:cNvPr id="632" name="Shape 632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633" name="Shape 633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3900974" y="44234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Repetição com interrupção no início</a:t>
            </a:r>
          </a:p>
        </p:txBody>
      </p:sp>
      <p:sp>
        <p:nvSpPr>
          <p:cNvPr id="635" name="Shape 635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Testando o Java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Abra o prompt de comando: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 -version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javac -version</a:t>
            </a:r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Estrutura de repetição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public class Listagem10Alunos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1 - Nota 1");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2 - Nota 2");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3 - Nota 3");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4 - Nota 4");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5 - Nota 5");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6 - Nota 6");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7 - Nota 7");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8 - Nota 8");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9 - Nota 9");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System.out.println("Nome 10 - Nota 10");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Estrutura de repetição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Durante o desenvolvimento de um programa, é comum nos depararmos com a repetição de um bloco de instruções.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Ex: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Apresentar a lista de alunos: nomes e notas.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Para não repetirmos o mesmo bloco de instruções 10 vezes no código, utilizamos a estrutura de repetição.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	Uma estrutura de repetição permite que um bloco de instruções seja executado repetidamente até que uma condição de interrupção seja satisfeita.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	Essa condição de interrupção é representada por uma expressão lógica.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início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1191490" y="1748273"/>
            <a:ext cx="9822900" cy="400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Sintaxe no </a:t>
            </a:r>
            <a:r>
              <a:rPr lang="pt-BR" sz="2400" b="1" dirty="0" err="1">
                <a:solidFill>
                  <a:schemeClr val="dk1"/>
                </a:solidFill>
              </a:rPr>
              <a:t>java</a:t>
            </a:r>
            <a:r>
              <a:rPr lang="pt-BR" sz="2400" b="1" dirty="0">
                <a:solidFill>
                  <a:schemeClr val="dk1"/>
                </a:solidFill>
              </a:rPr>
              <a:t>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while</a:t>
            </a:r>
            <a:r>
              <a:rPr lang="pt-BR" sz="2400" b="1" dirty="0">
                <a:solidFill>
                  <a:srgbClr val="FF0000"/>
                </a:solidFill>
              </a:rPr>
              <a:t> (teste)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rgbClr val="FF0000"/>
                </a:solidFill>
              </a:rPr>
              <a:t>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Neste tipo de repetição um trecho do código é repetido enquanto a condição utilizada for verdadeira.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Neste caso o trecho do código pode nunca ser executada, ser executada uma única vez, ou várias vezes.</a:t>
            </a:r>
            <a:endParaRPr lang="pt-BR" sz="2400" b="1" dirty="0">
              <a:solidFill>
                <a:srgbClr val="FF0000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início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191490" y="19006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public class Listagem10Alunos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int count = 1;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while (count &lt;= 10)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System.out.println("Nome " + count + " - Nota " + count);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count++;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1191490" y="19006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public class Listagem10Alunos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int count = 1;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do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System.out.println("Nome " + count + " - Nota " + count);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count++;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} while (count &lt;= 10);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fim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fim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Do mesmo modo que na repetição com interrupção no início, um trecho de código é executado enquanto a condição for verdadeira.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 diferença está na condição que sempre será verificada após a execução dos trechos de códigos que serão repetidos.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Neste caso o trecho do código será obrigatoriamente executado ao menos uma única vez, ou várias vezes.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Uma empresa possui 10 funcionário. Ela resolveu realizar uma pesquisa entre seus funcionários, coletando dados sobre o salário e número de filhos. A empresa deseja saber: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Garamond"/>
              <a:ea typeface="Garamond"/>
              <a:cs typeface="Garamond"/>
              <a:sym typeface="Garamon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a) média do salário da população;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b) média do número de filhos;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c) maior salário;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d) menor salário;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e) percentual de pessoas com salário até R$1000,00.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Construir um algoritmo que calcule a média aritmética de vários valores inteiros positivos, lidos externamente. O final da leitura acontecerá quando for lido um valor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negativo.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João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tem 1,50 metro e cresce 2 centímetros por ano, enquanto Manoel tem 1,10 metro e cresce 3 centímetros por ano. Construa um algoritmo que calcule e imprima quantos anos serão necessários para que Manoel seja maior que João.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Em uma eleição presidencial existem quatro candidatos. Os votos são informados através de códigos. Os dados utilizados para a contagem dos votos obedecem à seguinte codificação: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1, 2, 3, 4 = voto para os respectivos candidatos;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5 = voto nulo;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6 = voto em branco;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Elabore um algoritmo que leia o código do candidato em um voto. Calcule e escreva: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a) total de votos para cada candidato;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b) total de votos nulos;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	c) total de votos em branco;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Como finalizador do conjunto de votos, tem-se o valor 0.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Escreva um algoritmo que calcule a média dos números digitados pelo usuário, se eles forem pares. Termine a leitura se o usuário digitar zero (0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).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Escrever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 algoritmo que leia um número n que indica quantos valores devem ser lidos a seguir. Para cada número lido, mostre uma tabela contendo o valor lido e o fatorial deste valor.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1º copiem o caminho que o jdk está instalado;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2960875"/>
            <a:ext cx="10301400" cy="3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 startAt="7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jogo para descobrir o número correto, inicie gerando um número aleatório conforme comando que será apresentado abaixo, depois solicite para o usuário um número até que ele acerte o valor gerado aleatório, após cada erro, apresentar uma mensagem informando se o valor correto é maior ou menor ao valor que foi digitado. Ao fim, quando for acertado o valor, apresentar ao usuário em quantas tentativas ele conseguiu acertar o número.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import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java.util.Random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class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ValorAleatorio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{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static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void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main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[]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args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) {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int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teste = new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Random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().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nextInt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(teste);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}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6</a:t>
            </a:r>
          </a:p>
        </p:txBody>
      </p:sp>
      <p:grpSp>
        <p:nvGrpSpPr>
          <p:cNvPr id="713" name="Shape 713"/>
          <p:cNvGrpSpPr/>
          <p:nvPr/>
        </p:nvGrpSpPr>
        <p:grpSpPr>
          <a:xfrm>
            <a:off x="4083150" y="2947868"/>
            <a:ext cx="4113071" cy="1375499"/>
            <a:chOff x="0" y="285417"/>
            <a:chExt cx="4113071" cy="1375499"/>
          </a:xfrm>
        </p:grpSpPr>
        <p:sp>
          <p:nvSpPr>
            <p:cNvPr id="714" name="Shape 714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 txBox="1"/>
            <p:nvPr/>
          </p:nvSpPr>
          <p:spPr>
            <a:xfrm>
              <a:off x="0" y="3229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Repetição com variável de controle</a:t>
              </a:r>
            </a:p>
          </p:txBody>
        </p:sp>
        <p:sp>
          <p:nvSpPr>
            <p:cNvPr id="717" name="Shape 717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18" name="Shape 718"/>
          <p:cNvSpPr txBox="1"/>
          <p:nvPr/>
        </p:nvSpPr>
        <p:spPr>
          <a:xfrm>
            <a:off x="6119200" y="3213975"/>
            <a:ext cx="2181600" cy="7260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Vetor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75496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54160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1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Sintaxe no java: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	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for ([inicialização] ; [teste] ; [incremento])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class Listagem10Alunos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for (int i = 1; i &lt;= 10; i++)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	System.out.println("Nome " + i + " - Nota " + i);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}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}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Do mesmo modo que na repetição com interrupção no início ou fim, um trecho de código é executado enquanto a condição for verdadeira.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É escolhido este tipo de repetição quando já sabemos previamente o número de vezes que deverá ser repetida as instruções.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Esta estrutura de repetição possui um mecanismo para contar o número de vezes que os trechos de código são repetidos.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Podendo assim controlar o número de repetições.</a:t>
            </a:r>
          </a:p>
        </p:txBody>
      </p:sp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Vetor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Vamos aprender agora estrutura de dados, na qual uma única variável pode armazenar inúmeros valores.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Utilizada quando precisamos armazenar uma coleção de valores.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Ex: armazenar 5 notas de um determinado aluno.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Essas estruturas são chamadas de tipos de dados compostos que se dividem em homogêneos(vetores, matrizes) e heterogêneos(registros).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Vetores são estruturas de dados lineares e estáticas que possuem um número fixo de elementos de um determinado tipo de dados.</a:t>
            </a:r>
          </a:p>
        </p:txBody>
      </p:sp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Podemos acessar cada posição do vetor, indicando qual o índice que se deseja acessar. Lembrando que sempre se inicia da posição 0 um vetor.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Sempre declararmos um vetor devemos informar o tamanho do nosso vetor, pois é através desse tamanho que é reservado o espaço da memória.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Após a definição do tamanho do vetor, seu tamanho não poderá mais ser alterado.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Seus valores armazenados em cada posição do vetor podem ser alteradas a qualquer momento.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public class ExemploMedia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public static void main(String args[])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int[] idades = new int[3];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double soma = 0;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idades[0] = 32;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idades[1] = 28;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idades[2] = 15;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for(int i = 0; i &lt; idades.length; i++)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soma = soma + idades[i];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System.out.println(“Media = ” + soma / 3);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algoritmo que leia um conjunto de 5 informações contendo, cada uma delas, a altura e o sexo de uma pessoa (código=1 - masculino, código=2 - feminino), calcule e mostre o seguinte:  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a) a maior e a menor altura da turma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b) a média da altura das mulheres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c) a média da altura da turma.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algoritmo que lê um valor N inteiro e positivo e que calcula e escreve o fatorial de N (N!).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algoritmo que leia 2 valores inteiros e positivos: X e Y. O algoritmo deve calcular e escrever a função potência X Y</a:t>
            </a:r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Leia um conjunto de notas, cuja quantidade seja determinada pelo usuário. Calcule a média de todas elas. Exiba o conjunto das notas maiores do que a média calculada. Em seguida, de forma agrupada, exiba o outro conjunto de notas (menores do que a média).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Crie um array de inteiros “a” e um valor inteiro “x” e apresente na tela a quantidade de vezes que “x” aparece no array “a”.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Escreva um programa que recebe um array de números e devolve a posição onde se encontra o maior valor do array. Se houver mais de um valor maior, devolver a posição da primeira ocorrência.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2º clique no iniciar e busque por: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Ver definicões de sistema avançadas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’;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650" y="3179125"/>
            <a:ext cx="6124800" cy="3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r>
          </a:p>
        </p:txBody>
      </p:sp>
      <p:grpSp>
        <p:nvGrpSpPr>
          <p:cNvPr id="774" name="Shape 774"/>
          <p:cNvGrpSpPr/>
          <p:nvPr/>
        </p:nvGrpSpPr>
        <p:grpSpPr>
          <a:xfrm>
            <a:off x="4083150" y="2947868"/>
            <a:ext cx="4113071" cy="1375499"/>
            <a:chOff x="0" y="285417"/>
            <a:chExt cx="4113071" cy="1375499"/>
          </a:xfrm>
        </p:grpSpPr>
        <p:sp>
          <p:nvSpPr>
            <p:cNvPr id="775" name="Shape 775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 txBox="1"/>
            <p:nvPr/>
          </p:nvSpPr>
          <p:spPr>
            <a:xfrm>
              <a:off x="0" y="5515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Matriz</a:t>
              </a:r>
            </a:p>
          </p:txBody>
        </p:sp>
        <p:sp>
          <p:nvSpPr>
            <p:cNvPr id="778" name="Shape 778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9" name="Shape 779"/>
          <p:cNvSpPr txBox="1"/>
          <p:nvPr/>
        </p:nvSpPr>
        <p:spPr>
          <a:xfrm>
            <a:off x="6119200" y="3137775"/>
            <a:ext cx="2181600" cy="7260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Procedimentos e funções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75496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54160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1</a:t>
            </a:r>
          </a:p>
        </p:txBody>
      </p:sp>
    </p:spTree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Matrizes são vetores bidimensionais.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int numeros[][] = new int[3][3];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/>
        </p:nvSpPr>
        <p:spPr>
          <a:xfrm>
            <a:off x="1191490" y="15196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public class ExemploMatriz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public static void main(String args[])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int[][] notas = new int[1][1];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double soma = 0;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notas[0][0] = 32;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notas[1][0] = 15;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for(int i = 0; i &lt; notas.length; i++)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for(int j = 0; j &lt; notas[i].length; j++) {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soma = soma + notas[i];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}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System.out.println(“Media = ” + soma / 1);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}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</p:spTree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A</a:t>
            </a:r>
          </a:p>
        </p:txBody>
      </p:sp>
    </p:spTree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8</a:t>
            </a:r>
          </a:p>
        </p:txBody>
      </p:sp>
      <p:grpSp>
        <p:nvGrpSpPr>
          <p:cNvPr id="805" name="Shape 805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806" name="Shape 806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>
                  <a:latin typeface="Questrial"/>
                  <a:ea typeface="Questrial"/>
                  <a:cs typeface="Questrial"/>
                  <a:sym typeface="Questrial"/>
                </a:rPr>
                <a:t>Procedimentos e funções</a:t>
              </a:r>
            </a:p>
          </p:txBody>
        </p:sp>
        <p:sp>
          <p:nvSpPr>
            <p:cNvPr id="811" name="Shape 811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 txBox="1"/>
            <p:nvPr/>
          </p:nvSpPr>
          <p:spPr>
            <a:xfrm>
              <a:off x="5446851" y="22163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latin typeface="Questrial"/>
                  <a:ea typeface="Questrial"/>
                  <a:cs typeface="Questrial"/>
                  <a:sym typeface="Questrial"/>
                </a:rPr>
                <a:t>Utilização de parâmetros</a:t>
              </a:r>
            </a:p>
          </p:txBody>
        </p:sp>
      </p:grpSp>
      <p:sp>
        <p:nvSpPr>
          <p:cNvPr id="814" name="Shape 814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815" name="Shape 815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3824774" y="45758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Escopo de variáveis</a:t>
            </a:r>
          </a:p>
        </p:txBody>
      </p:sp>
      <p:sp>
        <p:nvSpPr>
          <p:cNvPr id="817" name="Shape 817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9</a:t>
            </a:r>
          </a:p>
        </p:txBody>
      </p:sp>
      <p:grpSp>
        <p:nvGrpSpPr>
          <p:cNvPr id="823" name="Shape 823"/>
          <p:cNvGrpSpPr/>
          <p:nvPr/>
        </p:nvGrpSpPr>
        <p:grpSpPr>
          <a:xfrm>
            <a:off x="1130403" y="2159088"/>
            <a:ext cx="8161539" cy="3420790"/>
            <a:chOff x="313812" y="6"/>
            <a:chExt cx="8161539" cy="3420790"/>
          </a:xfrm>
        </p:grpSpPr>
        <p:sp>
          <p:nvSpPr>
            <p:cNvPr id="824" name="Shape 824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>
                  <a:latin typeface="Questrial"/>
                  <a:ea typeface="Questrial"/>
                  <a:cs typeface="Questrial"/>
                  <a:sym typeface="Questrial"/>
                </a:rPr>
                <a:t>Procedimentos e funções</a:t>
              </a:r>
            </a:p>
          </p:txBody>
        </p:sp>
        <p:sp>
          <p:nvSpPr>
            <p:cNvPr id="829" name="Shape 829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5446859" y="2216317"/>
              <a:ext cx="2548499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latin typeface="Questrial"/>
                  <a:ea typeface="Questrial"/>
                  <a:cs typeface="Questrial"/>
                  <a:sym typeface="Questrial"/>
                </a:rPr>
                <a:t>Refinamento sucessivo</a:t>
              </a:r>
            </a:p>
          </p:txBody>
        </p:sp>
      </p:grpSp>
      <p:sp>
        <p:nvSpPr>
          <p:cNvPr id="832" name="Shape 832"/>
          <p:cNvSpPr/>
          <p:nvPr/>
        </p:nvSpPr>
        <p:spPr>
          <a:xfrm>
            <a:off x="66553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833" name="Shape 833"/>
          <p:cNvSpPr/>
          <p:nvPr/>
        </p:nvSpPr>
        <p:spPr>
          <a:xfrm>
            <a:off x="55049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3748574" y="45758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Recursividade</a:t>
            </a:r>
          </a:p>
        </p:txBody>
      </p:sp>
      <p:sp>
        <p:nvSpPr>
          <p:cNvPr id="835" name="Shape 835"/>
          <p:cNvSpPr/>
          <p:nvPr/>
        </p:nvSpPr>
        <p:spPr>
          <a:xfrm>
            <a:off x="80195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55F51"/>
      </a:dk2>
      <a:lt2>
        <a:srgbClr val="FFFFFF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4257</Words>
  <Application>Microsoft Office PowerPoint</Application>
  <PresentationFormat>Personalizar</PresentationFormat>
  <Paragraphs>718</Paragraphs>
  <Slides>95</Slides>
  <Notes>95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95</vt:i4>
      </vt:variant>
    </vt:vector>
  </HeadingPairs>
  <TitlesOfParts>
    <vt:vector size="102" baseType="lpstr">
      <vt:lpstr>Garamond</vt:lpstr>
      <vt:lpstr>Tinos</vt:lpstr>
      <vt:lpstr>Arial</vt:lpstr>
      <vt:lpstr>Questrial</vt:lpstr>
      <vt:lpstr>Calibri</vt:lpstr>
      <vt:lpstr>Raleway</vt:lpstr>
      <vt:lpstr>Theme1</vt:lpstr>
      <vt:lpstr>PROGRAMADOR</vt:lpstr>
      <vt:lpstr>CONTEÚDO  DO MÓDULO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PROGRAMADOR</dc:title>
  <cp:lastModifiedBy>Graziela -</cp:lastModifiedBy>
  <cp:revision>2</cp:revision>
  <dcterms:modified xsi:type="dcterms:W3CDTF">2016-10-08T14:50:11Z</dcterms:modified>
</cp:coreProperties>
</file>